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8"/>
  </p:notesMasterIdLst>
  <p:handoutMasterIdLst>
    <p:handoutMasterId r:id="rId29"/>
  </p:handoutMasterIdLst>
  <p:sldIdLst>
    <p:sldId id="263" r:id="rId3"/>
    <p:sldId id="262" r:id="rId4"/>
    <p:sldId id="265" r:id="rId5"/>
    <p:sldId id="275" r:id="rId6"/>
    <p:sldId id="266" r:id="rId7"/>
    <p:sldId id="277" r:id="rId8"/>
    <p:sldId id="289" r:id="rId9"/>
    <p:sldId id="271" r:id="rId10"/>
    <p:sldId id="274" r:id="rId11"/>
    <p:sldId id="278" r:id="rId12"/>
    <p:sldId id="279" r:id="rId13"/>
    <p:sldId id="280" r:id="rId14"/>
    <p:sldId id="292" r:id="rId15"/>
    <p:sldId id="286" r:id="rId16"/>
    <p:sldId id="269" r:id="rId17"/>
    <p:sldId id="281" r:id="rId18"/>
    <p:sldId id="267" r:id="rId19"/>
    <p:sldId id="272" r:id="rId20"/>
    <p:sldId id="290" r:id="rId21"/>
    <p:sldId id="284" r:id="rId22"/>
    <p:sldId id="285" r:id="rId23"/>
    <p:sldId id="291" r:id="rId24"/>
    <p:sldId id="287" r:id="rId25"/>
    <p:sldId id="276" r:id="rId26"/>
    <p:sldId id="282" r:id="rId27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-1548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1E4BE8-35FA-45E9-82C6-B75D25FE684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78641A44-5B11-4747-9A35-AD8319017129}">
      <dgm:prSet phldrT="[Texto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ca-ES" sz="1400" b="1" noProof="0" dirty="0"/>
            <a:t>TRIM1</a:t>
          </a:r>
        </a:p>
      </dgm:t>
    </dgm:pt>
    <dgm:pt modelId="{072FDADD-22AE-4FD1-9BAF-7DD478B1494D}" type="parTrans" cxnId="{84AF8ED4-8B23-4289-B104-3BC728B80248}">
      <dgm:prSet/>
      <dgm:spPr/>
      <dgm:t>
        <a:bodyPr/>
        <a:lstStyle/>
        <a:p>
          <a:endParaRPr lang="es-ES" sz="1400" b="1"/>
        </a:p>
      </dgm:t>
    </dgm:pt>
    <dgm:pt modelId="{5C82D267-3ECF-4D20-891B-75B13E3BD9DD}" type="sibTrans" cxnId="{84AF8ED4-8B23-4289-B104-3BC728B80248}">
      <dgm:prSet/>
      <dgm:spPr/>
      <dgm:t>
        <a:bodyPr/>
        <a:lstStyle/>
        <a:p>
          <a:endParaRPr lang="es-ES" sz="1400" b="1"/>
        </a:p>
      </dgm:t>
    </dgm:pt>
    <dgm:pt modelId="{5E513ED7-83B0-42BE-B93B-46C68123B901}">
      <dgm:prSet phldrT="[Texto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ca-ES" sz="1400" b="1" i="1" noProof="0" dirty="0">
              <a:solidFill>
                <a:schemeClr val="tx1">
                  <a:lumMod val="75000"/>
                  <a:lumOff val="25000"/>
                </a:schemeClr>
              </a:solidFill>
            </a:rPr>
            <a:t>TRIM2</a:t>
          </a:r>
        </a:p>
      </dgm:t>
    </dgm:pt>
    <dgm:pt modelId="{D76BA671-FD50-4C45-85BF-D5087B15E94F}" type="parTrans" cxnId="{66FBD900-531F-477E-A124-B25C9C799E71}">
      <dgm:prSet/>
      <dgm:spPr/>
      <dgm:t>
        <a:bodyPr/>
        <a:lstStyle/>
        <a:p>
          <a:endParaRPr lang="es-ES" sz="1400" b="1"/>
        </a:p>
      </dgm:t>
    </dgm:pt>
    <dgm:pt modelId="{83EE8B7E-C108-48CF-978C-C91CE23A8B90}" type="sibTrans" cxnId="{66FBD900-531F-477E-A124-B25C9C799E71}">
      <dgm:prSet/>
      <dgm:spPr/>
      <dgm:t>
        <a:bodyPr/>
        <a:lstStyle/>
        <a:p>
          <a:endParaRPr lang="es-ES" sz="1400" b="1"/>
        </a:p>
      </dgm:t>
    </dgm:pt>
    <dgm:pt modelId="{2A979BAB-514E-4947-A937-E8CE9A9D0AC9}">
      <dgm:prSet phldrT="[Texto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solidFill>
          <a:srgbClr val="F2DCDB"/>
        </a:solidFill>
      </dgm:spPr>
      <dgm:t>
        <a:bodyPr/>
        <a:lstStyle/>
        <a:p>
          <a:r>
            <a:rPr lang="ca-ES" sz="1400" b="1" i="1" noProof="0" dirty="0">
              <a:solidFill>
                <a:schemeClr val="tx1">
                  <a:lumMod val="75000"/>
                  <a:lumOff val="25000"/>
                </a:schemeClr>
              </a:solidFill>
            </a:rPr>
            <a:t>TRIM3</a:t>
          </a:r>
        </a:p>
      </dgm:t>
    </dgm:pt>
    <dgm:pt modelId="{9091BDD5-FA7D-4208-9ECD-6D91D37E8B36}" type="parTrans" cxnId="{4B43D449-0423-4818-BC6F-A5CD62EE7543}">
      <dgm:prSet/>
      <dgm:spPr/>
      <dgm:t>
        <a:bodyPr/>
        <a:lstStyle/>
        <a:p>
          <a:endParaRPr lang="es-ES" sz="1400" b="1"/>
        </a:p>
      </dgm:t>
    </dgm:pt>
    <dgm:pt modelId="{1A8B9234-8DD1-4291-B940-EF8847D9227B}" type="sibTrans" cxnId="{4B43D449-0423-4818-BC6F-A5CD62EE7543}">
      <dgm:prSet/>
      <dgm:spPr/>
      <dgm:t>
        <a:bodyPr/>
        <a:lstStyle/>
        <a:p>
          <a:endParaRPr lang="es-ES" sz="1400" b="1"/>
        </a:p>
      </dgm:t>
    </dgm:pt>
    <dgm:pt modelId="{AB16670A-40CD-42D8-8B2F-BF0C3C18CD21}">
      <dgm:prSet phldrT="[Texto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solidFill>
          <a:srgbClr val="F2DCDB"/>
        </a:solidFill>
      </dgm:spPr>
      <dgm:t>
        <a:bodyPr/>
        <a:lstStyle/>
        <a:p>
          <a:r>
            <a:rPr lang="ca-ES" sz="1400" b="1" i="1" noProof="0" dirty="0">
              <a:solidFill>
                <a:schemeClr val="tx1">
                  <a:lumMod val="75000"/>
                  <a:lumOff val="25000"/>
                </a:schemeClr>
              </a:solidFill>
            </a:rPr>
            <a:t>TRIM4</a:t>
          </a:r>
        </a:p>
      </dgm:t>
    </dgm:pt>
    <dgm:pt modelId="{618EAC4E-037C-4CEF-9EA1-CDD4810C473E}" type="parTrans" cxnId="{830F874C-DC8A-4935-B083-6BA07B5F396A}">
      <dgm:prSet/>
      <dgm:spPr/>
      <dgm:t>
        <a:bodyPr/>
        <a:lstStyle/>
        <a:p>
          <a:endParaRPr lang="es-ES" sz="1400" b="1"/>
        </a:p>
      </dgm:t>
    </dgm:pt>
    <dgm:pt modelId="{E2D350FF-0098-43BA-8A9B-642D3B9FB20E}" type="sibTrans" cxnId="{830F874C-DC8A-4935-B083-6BA07B5F396A}">
      <dgm:prSet/>
      <dgm:spPr/>
      <dgm:t>
        <a:bodyPr/>
        <a:lstStyle/>
        <a:p>
          <a:endParaRPr lang="es-ES" sz="1400" b="1"/>
        </a:p>
      </dgm:t>
    </dgm:pt>
    <dgm:pt modelId="{5BF59B57-ADB9-43EA-8DCD-272D5FE122AF}" type="pres">
      <dgm:prSet presAssocID="{EB1E4BE8-35FA-45E9-82C6-B75D25FE6842}" presName="Name0" presStyleCnt="0">
        <dgm:presLayoutVars>
          <dgm:dir/>
          <dgm:resizeHandles val="exact"/>
        </dgm:presLayoutVars>
      </dgm:prSet>
      <dgm:spPr/>
    </dgm:pt>
    <dgm:pt modelId="{B2727B0D-6879-4CA4-AA86-16DD94AC51D8}" type="pres">
      <dgm:prSet presAssocID="{78641A44-5B11-4747-9A35-AD8319017129}" presName="parTxOnly" presStyleLbl="node1" presStyleIdx="0" presStyleCnt="4" custScaleX="105300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9749A744-7E02-4122-A91F-DE53F9E48703}" type="pres">
      <dgm:prSet presAssocID="{5C82D267-3ECF-4D20-891B-75B13E3BD9DD}" presName="parSpace" presStyleCnt="0"/>
      <dgm:spPr/>
    </dgm:pt>
    <dgm:pt modelId="{E7D1D895-0C43-44C2-8F27-559DE89BCDE6}" type="pres">
      <dgm:prSet presAssocID="{5E513ED7-83B0-42BE-B93B-46C68123B901}" presName="parTxOnly" presStyleLbl="node1" presStyleIdx="1" presStyleCnt="4" custScaleX="101960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FC0ACC46-2399-48EE-A967-E4672B7BDD0D}" type="pres">
      <dgm:prSet presAssocID="{83EE8B7E-C108-48CF-978C-C91CE23A8B90}" presName="parSpace" presStyleCnt="0"/>
      <dgm:spPr/>
    </dgm:pt>
    <dgm:pt modelId="{9B727DA5-F05C-4134-92E0-FCB8AEE551B2}" type="pres">
      <dgm:prSet presAssocID="{2A979BAB-514E-4947-A937-E8CE9A9D0AC9}" presName="parTxOnly" presStyleLbl="node1" presStyleIdx="2" presStyleCnt="4" custScaleX="102118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398EF23D-93E4-4701-9696-48C68DCCC067}" type="pres">
      <dgm:prSet presAssocID="{1A8B9234-8DD1-4291-B940-EF8847D9227B}" presName="parSpace" presStyleCnt="0"/>
      <dgm:spPr/>
    </dgm:pt>
    <dgm:pt modelId="{F102B634-CD3E-447B-9C99-EA39FBDD92DC}" type="pres">
      <dgm:prSet presAssocID="{AB16670A-40CD-42D8-8B2F-BF0C3C18CD21}" presName="parTxOnly" presStyleLbl="node1" presStyleIdx="3" presStyleCnt="4" custScaleX="92484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BE70E1EE-5E78-4A17-9A83-36DE72CBDAC2}" type="presOf" srcId="{2A979BAB-514E-4947-A937-E8CE9A9D0AC9}" destId="{9B727DA5-F05C-4134-92E0-FCB8AEE551B2}" srcOrd="0" destOrd="0" presId="urn:microsoft.com/office/officeart/2005/8/layout/hChevron3"/>
    <dgm:cxn modelId="{4EB608C3-4111-45A8-B094-79C3924E9E7A}" type="presOf" srcId="{78641A44-5B11-4747-9A35-AD8319017129}" destId="{B2727B0D-6879-4CA4-AA86-16DD94AC51D8}" srcOrd="0" destOrd="0" presId="urn:microsoft.com/office/officeart/2005/8/layout/hChevron3"/>
    <dgm:cxn modelId="{DE696745-6E7D-4A3C-AD6A-9D1D4CFE489C}" type="presOf" srcId="{EB1E4BE8-35FA-45E9-82C6-B75D25FE6842}" destId="{5BF59B57-ADB9-43EA-8DCD-272D5FE122AF}" srcOrd="0" destOrd="0" presId="urn:microsoft.com/office/officeart/2005/8/layout/hChevron3"/>
    <dgm:cxn modelId="{66FBD900-531F-477E-A124-B25C9C799E71}" srcId="{EB1E4BE8-35FA-45E9-82C6-B75D25FE6842}" destId="{5E513ED7-83B0-42BE-B93B-46C68123B901}" srcOrd="1" destOrd="0" parTransId="{D76BA671-FD50-4C45-85BF-D5087B15E94F}" sibTransId="{83EE8B7E-C108-48CF-978C-C91CE23A8B90}"/>
    <dgm:cxn modelId="{4B43D449-0423-4818-BC6F-A5CD62EE7543}" srcId="{EB1E4BE8-35FA-45E9-82C6-B75D25FE6842}" destId="{2A979BAB-514E-4947-A937-E8CE9A9D0AC9}" srcOrd="2" destOrd="0" parTransId="{9091BDD5-FA7D-4208-9ECD-6D91D37E8B36}" sibTransId="{1A8B9234-8DD1-4291-B940-EF8847D9227B}"/>
    <dgm:cxn modelId="{830F874C-DC8A-4935-B083-6BA07B5F396A}" srcId="{EB1E4BE8-35FA-45E9-82C6-B75D25FE6842}" destId="{AB16670A-40CD-42D8-8B2F-BF0C3C18CD21}" srcOrd="3" destOrd="0" parTransId="{618EAC4E-037C-4CEF-9EA1-CDD4810C473E}" sibTransId="{E2D350FF-0098-43BA-8A9B-642D3B9FB20E}"/>
    <dgm:cxn modelId="{F56CF8D5-06A6-4D12-907D-4C6D585130BD}" type="presOf" srcId="{5E513ED7-83B0-42BE-B93B-46C68123B901}" destId="{E7D1D895-0C43-44C2-8F27-559DE89BCDE6}" srcOrd="0" destOrd="0" presId="urn:microsoft.com/office/officeart/2005/8/layout/hChevron3"/>
    <dgm:cxn modelId="{84AF8ED4-8B23-4289-B104-3BC728B80248}" srcId="{EB1E4BE8-35FA-45E9-82C6-B75D25FE6842}" destId="{78641A44-5B11-4747-9A35-AD8319017129}" srcOrd="0" destOrd="0" parTransId="{072FDADD-22AE-4FD1-9BAF-7DD478B1494D}" sibTransId="{5C82D267-3ECF-4D20-891B-75B13E3BD9DD}"/>
    <dgm:cxn modelId="{B9965A68-B46B-469F-B449-0956E8CDBA9D}" type="presOf" srcId="{AB16670A-40CD-42D8-8B2F-BF0C3C18CD21}" destId="{F102B634-CD3E-447B-9C99-EA39FBDD92DC}" srcOrd="0" destOrd="0" presId="urn:microsoft.com/office/officeart/2005/8/layout/hChevron3"/>
    <dgm:cxn modelId="{D774BD33-AFC1-4296-B480-64F7B5E3D756}" type="presParOf" srcId="{5BF59B57-ADB9-43EA-8DCD-272D5FE122AF}" destId="{B2727B0D-6879-4CA4-AA86-16DD94AC51D8}" srcOrd="0" destOrd="0" presId="urn:microsoft.com/office/officeart/2005/8/layout/hChevron3"/>
    <dgm:cxn modelId="{41CC56DD-B82E-4924-8674-2CA43409EB53}" type="presParOf" srcId="{5BF59B57-ADB9-43EA-8DCD-272D5FE122AF}" destId="{9749A744-7E02-4122-A91F-DE53F9E48703}" srcOrd="1" destOrd="0" presId="urn:microsoft.com/office/officeart/2005/8/layout/hChevron3"/>
    <dgm:cxn modelId="{8E1D46BD-4332-40E5-B885-AF3EE8EB0B02}" type="presParOf" srcId="{5BF59B57-ADB9-43EA-8DCD-272D5FE122AF}" destId="{E7D1D895-0C43-44C2-8F27-559DE89BCDE6}" srcOrd="2" destOrd="0" presId="urn:microsoft.com/office/officeart/2005/8/layout/hChevron3"/>
    <dgm:cxn modelId="{3E29E94C-AD51-4379-BCF1-E7CA6448450D}" type="presParOf" srcId="{5BF59B57-ADB9-43EA-8DCD-272D5FE122AF}" destId="{FC0ACC46-2399-48EE-A967-E4672B7BDD0D}" srcOrd="3" destOrd="0" presId="urn:microsoft.com/office/officeart/2005/8/layout/hChevron3"/>
    <dgm:cxn modelId="{3D50BDA8-A32F-498F-891C-4EA92DEA5B10}" type="presParOf" srcId="{5BF59B57-ADB9-43EA-8DCD-272D5FE122AF}" destId="{9B727DA5-F05C-4134-92E0-FCB8AEE551B2}" srcOrd="4" destOrd="0" presId="urn:microsoft.com/office/officeart/2005/8/layout/hChevron3"/>
    <dgm:cxn modelId="{EDD63F00-C132-4147-A83D-30FD071A2A7A}" type="presParOf" srcId="{5BF59B57-ADB9-43EA-8DCD-272D5FE122AF}" destId="{398EF23D-93E4-4701-9696-48C68DCCC067}" srcOrd="5" destOrd="0" presId="urn:microsoft.com/office/officeart/2005/8/layout/hChevron3"/>
    <dgm:cxn modelId="{8B735E80-EA7B-472F-AD4D-224E24792A49}" type="presParOf" srcId="{5BF59B57-ADB9-43EA-8DCD-272D5FE122AF}" destId="{F102B634-CD3E-447B-9C99-EA39FBDD92DC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727B0D-6879-4CA4-AA86-16DD94AC51D8}">
      <dsp:nvSpPr>
        <dsp:cNvPr id="0" name=""/>
        <dsp:cNvSpPr/>
      </dsp:nvSpPr>
      <dsp:spPr>
        <a:xfrm>
          <a:off x="343" y="0"/>
          <a:ext cx="1756413" cy="239456"/>
        </a:xfrm>
        <a:prstGeom prst="homePlate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74676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400" b="1" kern="1200" noProof="0" dirty="0"/>
            <a:t>TRIM1</a:t>
          </a:r>
        </a:p>
      </dsp:txBody>
      <dsp:txXfrm>
        <a:off x="343" y="0"/>
        <a:ext cx="1696549" cy="239456"/>
      </dsp:txXfrm>
    </dsp:sp>
    <dsp:sp modelId="{E7D1D895-0C43-44C2-8F27-559DE89BCDE6}">
      <dsp:nvSpPr>
        <dsp:cNvPr id="0" name=""/>
        <dsp:cNvSpPr/>
      </dsp:nvSpPr>
      <dsp:spPr>
        <a:xfrm>
          <a:off x="1423155" y="0"/>
          <a:ext cx="1700702" cy="239456"/>
        </a:xfrm>
        <a:prstGeom prst="chevron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6007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400" b="1" i="1" kern="1200" noProof="0" dirty="0">
              <a:solidFill>
                <a:schemeClr val="tx1">
                  <a:lumMod val="75000"/>
                  <a:lumOff val="25000"/>
                </a:schemeClr>
              </a:solidFill>
            </a:rPr>
            <a:t>TRIM2</a:t>
          </a:r>
        </a:p>
      </dsp:txBody>
      <dsp:txXfrm>
        <a:off x="1542883" y="0"/>
        <a:ext cx="1461246" cy="239456"/>
      </dsp:txXfrm>
    </dsp:sp>
    <dsp:sp modelId="{9B727DA5-F05C-4134-92E0-FCB8AEE551B2}">
      <dsp:nvSpPr>
        <dsp:cNvPr id="0" name=""/>
        <dsp:cNvSpPr/>
      </dsp:nvSpPr>
      <dsp:spPr>
        <a:xfrm>
          <a:off x="2790255" y="0"/>
          <a:ext cx="1703337" cy="239456"/>
        </a:xfrm>
        <a:prstGeom prst="chevron">
          <a:avLst/>
        </a:prstGeom>
        <a:solidFill>
          <a:srgbClr val="F2DCDB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6007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400" b="1" i="1" kern="1200" noProof="0" dirty="0">
              <a:solidFill>
                <a:schemeClr val="tx1">
                  <a:lumMod val="75000"/>
                  <a:lumOff val="25000"/>
                </a:schemeClr>
              </a:solidFill>
            </a:rPr>
            <a:t>TRIM3</a:t>
          </a:r>
        </a:p>
      </dsp:txBody>
      <dsp:txXfrm>
        <a:off x="2909983" y="0"/>
        <a:ext cx="1463881" cy="239456"/>
      </dsp:txXfrm>
    </dsp:sp>
    <dsp:sp modelId="{F102B634-CD3E-447B-9C99-EA39FBDD92DC}">
      <dsp:nvSpPr>
        <dsp:cNvPr id="0" name=""/>
        <dsp:cNvSpPr/>
      </dsp:nvSpPr>
      <dsp:spPr>
        <a:xfrm>
          <a:off x="4159991" y="0"/>
          <a:ext cx="1542641" cy="239456"/>
        </a:xfrm>
        <a:prstGeom prst="chevron">
          <a:avLst/>
        </a:prstGeom>
        <a:solidFill>
          <a:srgbClr val="F2DCDB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6007" tIns="37338" rIns="18669" bIns="3733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400" b="1" i="1" kern="1200" noProof="0" dirty="0">
              <a:solidFill>
                <a:schemeClr val="tx1">
                  <a:lumMod val="75000"/>
                  <a:lumOff val="25000"/>
                </a:schemeClr>
              </a:solidFill>
            </a:rPr>
            <a:t>TRIM4</a:t>
          </a:r>
        </a:p>
      </dsp:txBody>
      <dsp:txXfrm>
        <a:off x="4279719" y="0"/>
        <a:ext cx="1303185" cy="2394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29/01/2024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29 gener de 2024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29/01/2024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21.png"/><Relationship Id="rId4" Type="http://schemas.openxmlformats.org/officeDocument/2006/relationships/diagramData" Target="../diagrams/data1.xml"/><Relationship Id="rId9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ca-ES" sz="1400" b="1" smtClean="0">
                <a:latin typeface="Arial" pitchFamily="34" charset="0"/>
                <a:cs typeface="Arial" pitchFamily="34" charset="0"/>
              </a:rPr>
              <a:t>dijous, 26 octubre de 2023</a:t>
            </a:r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700652" y="40050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</a:t>
            </a:r>
            <a:r>
              <a:rPr lang="ca-ES" sz="1300" baseline="0" smtClean="0">
                <a:solidFill>
                  <a:schemeClr val="accent1"/>
                </a:solidFill>
              </a:rPr>
              <a:t>a </a:t>
            </a:r>
            <a:r>
              <a:rPr lang="ca-ES" sz="1300" smtClean="0">
                <a:solidFill>
                  <a:schemeClr val="accent1"/>
                </a:solidFill>
              </a:rPr>
              <a:t>l’esquerra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QuadreDeText 1"/>
          <p:cNvSpPr txBox="1"/>
          <p:nvPr/>
        </p:nvSpPr>
        <p:spPr>
          <a:xfrm>
            <a:off x="5011316" y="3737480"/>
            <a:ext cx="24336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1400" smtClean="0"/>
              <a:t>Data inici contracte original:</a:t>
            </a:r>
          </a:p>
          <a:p>
            <a:r>
              <a:rPr lang="ca-ES" sz="1400" smtClean="0"/>
              <a:t>Data final</a:t>
            </a:r>
            <a:r>
              <a:rPr lang="ca-ES" sz="1400"/>
              <a:t> contracte </a:t>
            </a:r>
            <a:r>
              <a:rPr lang="ca-ES" sz="1400" smtClean="0"/>
              <a:t>original:</a:t>
            </a:r>
          </a:p>
          <a:p>
            <a:r>
              <a:rPr lang="ca-ES" sz="1400"/>
              <a:t>	</a:t>
            </a:r>
            <a:endParaRPr lang="ca-ES" sz="1400" smtClean="0"/>
          </a:p>
          <a:p>
            <a:r>
              <a:rPr lang="ca-ES" sz="1400"/>
              <a:t>	</a:t>
            </a:r>
          </a:p>
        </p:txBody>
      </p:sp>
      <p:sp>
        <p:nvSpPr>
          <p:cNvPr id="4" name="QuadreDeText 3"/>
          <p:cNvSpPr txBox="1"/>
          <p:nvPr/>
        </p:nvSpPr>
        <p:spPr>
          <a:xfrm>
            <a:off x="5004048" y="5445224"/>
            <a:ext cx="34273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/>
              <a:t>Pressupost </a:t>
            </a:r>
            <a:r>
              <a:rPr lang="ca-ES" sz="1400" smtClean="0"/>
              <a:t>total any </a:t>
            </a:r>
            <a:r>
              <a:rPr lang="ca-ES" sz="1400"/>
              <a:t>en curs</a:t>
            </a:r>
          </a:p>
          <a:p>
            <a:r>
              <a:rPr lang="ca-ES" sz="1200" smtClean="0"/>
              <a:t>Cap2:        Cap6:</a:t>
            </a:r>
            <a:endParaRPr lang="ca-ES" sz="1200"/>
          </a:p>
        </p:txBody>
      </p:sp>
      <p:sp>
        <p:nvSpPr>
          <p:cNvPr id="6" name="QuadreDeText 5"/>
          <p:cNvSpPr txBox="1"/>
          <p:nvPr/>
        </p:nvSpPr>
        <p:spPr>
          <a:xfrm>
            <a:off x="5011316" y="4251866"/>
            <a:ext cx="386076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smtClean="0"/>
              <a:t>Pròrroga</a:t>
            </a:r>
            <a:endParaRPr lang="ca-ES" sz="1400"/>
          </a:p>
          <a:p>
            <a:r>
              <a:rPr lang="ca-ES" sz="1200" smtClean="0"/>
              <a:t>data inici:</a:t>
            </a:r>
            <a:endParaRPr lang="ca-ES" sz="1200"/>
          </a:p>
          <a:p>
            <a:r>
              <a:rPr lang="ca-ES" sz="1200" smtClean="0"/>
              <a:t>data final:</a:t>
            </a:r>
            <a:endParaRPr lang="ca-ES" sz="1200" b="1" smtClean="0"/>
          </a:p>
          <a:p>
            <a:r>
              <a:rPr lang="ca-ES" sz="1400" smtClean="0"/>
              <a:t>Ampliació </a:t>
            </a:r>
          </a:p>
          <a:p>
            <a:r>
              <a:rPr lang="ca-ES" sz="1200" smtClean="0"/>
              <a:t>Import Cap2:</a:t>
            </a:r>
          </a:p>
          <a:p>
            <a:r>
              <a:rPr lang="ca-ES" sz="1200" smtClean="0"/>
              <a:t>Import Cap6:</a:t>
            </a:r>
            <a:endParaRPr lang="ca-ES" sz="1200"/>
          </a:p>
          <a:p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smtClean="0"/>
              <a:t>eguiment </a:t>
            </a:r>
            <a:r>
              <a:rPr lang="ca-ES" sz="1800" dirty="0" smtClean="0"/>
              <a:t>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Revisió </a:t>
            </a:r>
            <a:r>
              <a:rPr lang="ca-ES" sz="160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Proposta 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Acords </a:t>
            </a:r>
            <a:r>
              <a:rPr lang="ca-ES" sz="1600"/>
              <a:t>de Nivells de </a:t>
            </a:r>
            <a:r>
              <a:rPr lang="ca-ES" sz="1600" smtClean="0"/>
              <a:t>Servei</a:t>
            </a:r>
            <a:endParaRPr lang="ca-ES" sz="1600" dirty="0" smtClean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</a:t>
            </a:r>
            <a:r>
              <a:rPr lang="ca-ES" sz="1800" dirty="0"/>
              <a:t>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Visió Global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/>
              <a:t>Situacions dels </a:t>
            </a:r>
            <a:r>
              <a:rPr lang="ca-ES" sz="160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Equip </a:t>
            </a:r>
            <a:r>
              <a:rPr lang="ca-ES" sz="1600" dirty="0" smtClean="0"/>
              <a:t>de treball </a:t>
            </a:r>
            <a:r>
              <a:rPr lang="ca-ES" sz="1600" smtClean="0"/>
              <a:t>de l’AM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Revisió imputacions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Revisió tiquets estat pendent</a:t>
            </a:r>
            <a:endParaRPr lang="ca-ES" sz="1600" dirty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/>
              <a:t>Previsió tasques per el propers </a:t>
            </a:r>
            <a:r>
              <a:rPr lang="ca-ES" sz="1800" smtClean="0"/>
              <a:t>mesos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smtClean="0"/>
              <a:t>Altres aspectes rellevants</a:t>
            </a:r>
            <a:endParaRPr lang="es-ES_tradnl" sz="18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4575626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4932040" y="1224033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err="1" smtClean="0"/>
              <a:t>proposta</a:t>
            </a:r>
            <a:r>
              <a:rPr lang="es-ES_tradnl" sz="2400" smtClean="0"/>
              <a:t> desglossament de facturació per capítols&gt;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1" y="2348880"/>
            <a:ext cx="80835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396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29 gener de 2024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29 gener de 2024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29 gener de 2024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Oficina </a:t>
            </a:r>
            <a:r>
              <a:rPr lang="ca-ES" dirty="0" smtClean="0"/>
              <a:t>Tècnica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29 gener de 2024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</a:t>
            </a:r>
            <a:r>
              <a:rPr lang="ca-ES"/>
              <a:t>– </a:t>
            </a:r>
            <a:r>
              <a:rPr lang="ca-ES" smtClean="0"/>
              <a:t>Serveis Transversals de Manteniment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700" i="1" smtClean="0"/>
              <a:t>Detall per Subservei</a:t>
            </a: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724025"/>
            <a:ext cx="5905500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63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29 gener de 2024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executiu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29 gener de 2024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227609"/>
              </p:ext>
            </p:extLst>
          </p:nvPr>
        </p:nvGraphicFramePr>
        <p:xfrm>
          <a:off x="683568" y="1412776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38807" y="836712"/>
            <a:ext cx="4105193" cy="597443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24" y="1844824"/>
            <a:ext cx="7167140" cy="3312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</a:t>
            </a:r>
            <a:r>
              <a:rPr lang="ca-ES" smtClean="0"/>
              <a:t>de treball, índex de rotació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34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smtClean="0"/>
              <a:t>Revisió imputacions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12140"/>
            <a:ext cx="7488832" cy="428628"/>
          </a:xfrm>
        </p:spPr>
        <p:txBody>
          <a:bodyPr/>
          <a:lstStyle/>
          <a:p>
            <a:r>
              <a:rPr lang="ca-ES" smtClean="0"/>
              <a:t>Revisió </a:t>
            </a:r>
            <a:r>
              <a:rPr lang="ca-ES"/>
              <a:t>tiquets estat Pendent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21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1277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5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12140"/>
            <a:ext cx="7488832" cy="428628"/>
          </a:xfrm>
        </p:spPr>
        <p:txBody>
          <a:bodyPr/>
          <a:lstStyle/>
          <a:p>
            <a:r>
              <a:rPr lang="ca-ES" smtClean="0"/>
              <a:t>Backlog Correctius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1277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3" name="QuadreDeText 2"/>
          <p:cNvSpPr txBox="1"/>
          <p:nvPr/>
        </p:nvSpPr>
        <p:spPr>
          <a:xfrm>
            <a:off x="1356223" y="4906034"/>
            <a:ext cx="6737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mtClean="0"/>
              <a:t>Percentatge de l’import del Contracte que es dedica al Correctiu</a:t>
            </a:r>
          </a:p>
          <a:p>
            <a:r>
              <a:rPr lang="ca-ES" b="1" smtClean="0">
                <a:solidFill>
                  <a:srgbClr val="FF0000"/>
                </a:solidFill>
              </a:rPr>
              <a:t>X% </a:t>
            </a:r>
            <a:r>
              <a:rPr lang="ca-ES" smtClean="0"/>
              <a:t>dels </a:t>
            </a:r>
            <a:r>
              <a:rPr lang="ca-ES" b="1" smtClean="0">
                <a:solidFill>
                  <a:srgbClr val="FF0000"/>
                </a:solidFill>
              </a:rPr>
              <a:t>XXX€</a:t>
            </a:r>
            <a:r>
              <a:rPr lang="ca-ES" smtClean="0"/>
              <a:t> del any en curs</a:t>
            </a:r>
            <a:endParaRPr lang="ca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6477000" cy="292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265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71600" y="1124744"/>
            <a:ext cx="5328592" cy="428628"/>
          </a:xfrm>
        </p:spPr>
        <p:txBody>
          <a:bodyPr/>
          <a:lstStyle/>
          <a:p>
            <a:r>
              <a:rPr lang="ca-ES" smtClean="0"/>
              <a:t>Previsió tasques per els propers mesos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29/1/2024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23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54409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la 24">
            <a:extLst>
              <a:ext uri="{FF2B5EF4-FFF2-40B4-BE49-F238E27FC236}">
                <a16:creationId xmlns="" xmlns:a16="http://schemas.microsoft.com/office/drawing/2014/main" id="{DF3B4030-B300-44F0-BD8F-B6CDA41A5E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277429"/>
              </p:ext>
            </p:extLst>
          </p:nvPr>
        </p:nvGraphicFramePr>
        <p:xfrm>
          <a:off x="611560" y="1988840"/>
          <a:ext cx="7272809" cy="25346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0462">
                  <a:extLst>
                    <a:ext uri="{9D8B030D-6E8A-4147-A177-3AD203B41FA5}">
                      <a16:colId xmlns="" xmlns:a16="http://schemas.microsoft.com/office/drawing/2014/main" val="1858393988"/>
                    </a:ext>
                  </a:extLst>
                </a:gridCol>
                <a:gridCol w="1480243">
                  <a:extLst>
                    <a:ext uri="{9D8B030D-6E8A-4147-A177-3AD203B41FA5}">
                      <a16:colId xmlns="" xmlns:a16="http://schemas.microsoft.com/office/drawing/2014/main" val="1247837969"/>
                    </a:ext>
                  </a:extLst>
                </a:gridCol>
                <a:gridCol w="1393026">
                  <a:extLst>
                    <a:ext uri="{9D8B030D-6E8A-4147-A177-3AD203B41FA5}">
                      <a16:colId xmlns="" xmlns:a16="http://schemas.microsoft.com/office/drawing/2014/main" val="1912897256"/>
                    </a:ext>
                  </a:extLst>
                </a:gridCol>
                <a:gridCol w="1393026">
                  <a:extLst>
                    <a:ext uri="{9D8B030D-6E8A-4147-A177-3AD203B41FA5}">
                      <a16:colId xmlns="" xmlns:a16="http://schemas.microsoft.com/office/drawing/2014/main" val="562750281"/>
                    </a:ext>
                  </a:extLst>
                </a:gridCol>
                <a:gridCol w="1393026">
                  <a:extLst>
                    <a:ext uri="{9D8B030D-6E8A-4147-A177-3AD203B41FA5}">
                      <a16:colId xmlns="" xmlns:a16="http://schemas.microsoft.com/office/drawing/2014/main" val="3412597268"/>
                    </a:ext>
                  </a:extLst>
                </a:gridCol>
                <a:gridCol w="1393026">
                  <a:extLst>
                    <a:ext uri="{9D8B030D-6E8A-4147-A177-3AD203B41FA5}">
                      <a16:colId xmlns="" xmlns:a16="http://schemas.microsoft.com/office/drawing/2014/main" val="3905980409"/>
                    </a:ext>
                  </a:extLst>
                </a:gridCol>
              </a:tblGrid>
              <a:tr h="73505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ES" sz="9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s-ES" sz="800" b="1" u="none" strike="noStrike" noProof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Aap 1</a:t>
                      </a:r>
                      <a:endParaRPr lang="es-ES" sz="800" b="1" i="0" u="none" strike="noStrike" noProof="1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900" b="0" i="0" u="none" strike="noStrike" kern="120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Descripció</a:t>
                      </a:r>
                      <a:r>
                        <a:rPr lang="es-ES" sz="900" b="0" i="0" u="none" strike="noStrike" kern="1200" baseline="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1</a:t>
                      </a:r>
                    </a:p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900" b="0" i="0" u="none" strike="noStrike" kern="1200" baseline="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Descripció 2</a:t>
                      </a:r>
                    </a:p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900" b="0" i="0" u="none" strike="noStrike" kern="1200" baseline="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…</a:t>
                      </a:r>
                      <a:endParaRPr lang="es-ES" sz="900" b="0" i="0" u="none" strike="noStrike" kern="1200" noProof="1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900" b="0" i="0" u="none" strike="noStrike" kern="120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Descripció</a:t>
                      </a:r>
                      <a:r>
                        <a:rPr lang="es-ES" sz="900" b="0" i="0" u="none" strike="noStrike" kern="1200" baseline="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1</a:t>
                      </a:r>
                    </a:p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900" b="0" i="0" u="none" strike="noStrike" kern="1200" baseline="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Descripció 2</a:t>
                      </a:r>
                    </a:p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900" b="0" i="0" u="none" strike="noStrike" kern="1200" baseline="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…</a:t>
                      </a:r>
                      <a:endParaRPr lang="es-ES" sz="900" b="0" i="0" u="none" strike="noStrike" kern="1200" noProof="1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263525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900" b="0" i="0" u="none" strike="noStrike" kern="1200" noProof="1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ES" sz="900" b="0" i="0" u="none" strike="noStrike" kern="1200" noProof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…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s-ES" sz="900" b="0" i="0" u="none" strike="noStrike" kern="1200" noProof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48048244"/>
                  </a:ext>
                </a:extLst>
              </a:tr>
              <a:tr h="12318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s-ES" sz="800" b="1" i="0" u="none" strike="noStrike" noProof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 2</a:t>
                      </a:r>
                      <a:endParaRPr lang="es-ES" sz="800" b="1" i="0" u="none" strike="noStrike" noProof="1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s-ES" sz="900" b="0" i="0" u="none" strike="noStrike" kern="1200" noProof="1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900" b="0" i="0" u="none" strike="noStrike" kern="1200" baseline="0" noProof="1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900" b="0" i="0" u="none" strike="noStrike" kern="1200" baseline="0" noProof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es-ES" sz="900" b="0" i="0" u="none" strike="noStrike" kern="1200" noProof="1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7778733"/>
                  </a:ext>
                </a:extLst>
              </a:tr>
              <a:tr h="14966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/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indent="-171450" algn="l" defTabSz="914400" rtl="0" eaLnBrk="1" fontAlgn="ctr" latinLnBrk="0" hangingPunct="1">
                        <a:buFont typeface="Wingdings" panose="05000000000000000000" pitchFamily="2" charset="2"/>
                        <a:buChar char="ü"/>
                      </a:pPr>
                      <a:endParaRPr lang="es-ES" sz="900" b="0" i="0" u="none" strike="noStrike" kern="1200" noProof="1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indent="-171450" algn="l" defTabSz="914400" rtl="0" eaLnBrk="1" fontAlgn="ctr" latinLnBrk="0" hangingPunct="1">
                        <a:buFont typeface="Wingdings" panose="05000000000000000000" pitchFamily="2" charset="2"/>
                        <a:buChar char="ü"/>
                      </a:pPr>
                      <a:endParaRPr lang="es-ES" sz="900" b="0" i="0" u="none" strike="noStrike" kern="1200" noProof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79375" algn="l" defTabSz="914400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endParaRPr lang="es-ES" sz="900" b="0" i="0" u="none" strike="noStrike" kern="1200" noProof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793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900" b="0" i="0" u="none" strike="noStrike" kern="1200" noProof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4966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s-ES" sz="9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/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indent="-171450" algn="l" defTabSz="914400" rtl="0" eaLnBrk="1" fontAlgn="ctr" latinLnBrk="0" hangingPunct="1">
                        <a:buFont typeface="Wingdings" panose="05000000000000000000" pitchFamily="2" charset="2"/>
                        <a:buChar char="ü"/>
                      </a:pPr>
                      <a:endParaRPr lang="es-ES" sz="900" b="0" i="0" u="none" strike="noStrike" kern="1200" noProof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es-ES" sz="900" b="0" i="0" u="none" strike="noStrike" kern="1200" noProof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es-ES" sz="900" b="0" i="0" u="none" strike="noStrike" kern="1200" baseline="0" noProof="1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79375" algn="l" defTabSz="914400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endParaRPr lang="es-ES" sz="900" b="0" i="0" u="none" strike="noStrike" kern="1200" noProof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0778673"/>
                  </a:ext>
                </a:extLst>
              </a:tr>
            </a:tbl>
          </a:graphicData>
        </a:graphic>
      </p:graphicFrame>
      <p:graphicFrame>
        <p:nvGraphicFramePr>
          <p:cNvPr id="10" name="Diagrama 9">
            <a:extLst>
              <a:ext uri="{FF2B5EF4-FFF2-40B4-BE49-F238E27FC236}">
                <a16:creationId xmlns="" xmlns:a16="http://schemas.microsoft.com/office/drawing/2014/main" id="{9D6D6B63-9F3F-4EDE-939A-59D605B17F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569809"/>
              </p:ext>
            </p:extLst>
          </p:nvPr>
        </p:nvGraphicFramePr>
        <p:xfrm>
          <a:off x="2532916" y="1680189"/>
          <a:ext cx="5702976" cy="239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8" name="Rectángulo: esquinas redondeadas 35">
            <a:extLst>
              <a:ext uri="{FF2B5EF4-FFF2-40B4-BE49-F238E27FC236}">
                <a16:creationId xmlns="" xmlns:a16="http://schemas.microsoft.com/office/drawing/2014/main" id="{385EBD53-76C7-478E-BAB3-6E400B48440E}"/>
              </a:ext>
            </a:extLst>
          </p:cNvPr>
          <p:cNvSpPr/>
          <p:nvPr/>
        </p:nvSpPr>
        <p:spPr>
          <a:xfrm>
            <a:off x="6676412" y="336759"/>
            <a:ext cx="1268549" cy="99858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CuadroTexto 20">
            <a:extLst>
              <a:ext uri="{FF2B5EF4-FFF2-40B4-BE49-F238E27FC236}">
                <a16:creationId xmlns="" xmlns:a16="http://schemas.microsoft.com/office/drawing/2014/main" id="{A0776078-2117-41B4-BEA0-1020A4BF9E0B}"/>
              </a:ext>
            </a:extLst>
          </p:cNvPr>
          <p:cNvSpPr txBox="1"/>
          <p:nvPr/>
        </p:nvSpPr>
        <p:spPr>
          <a:xfrm>
            <a:off x="6718687" y="315493"/>
            <a:ext cx="1253869" cy="1027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chemeClr val="accent3"/>
              </a:buClr>
              <a:buFont typeface="Wingdings" panose="05000000000000000000" pitchFamily="2" charset="2"/>
              <a:buChar char="ü"/>
            </a:pPr>
            <a:r>
              <a:rPr lang="ca-ES" sz="1200" dirty="0"/>
              <a:t>Finalitzat</a:t>
            </a:r>
          </a:p>
          <a:p>
            <a:pPr marL="266700">
              <a:lnSpc>
                <a:spcPct val="130000"/>
              </a:lnSpc>
            </a:pPr>
            <a:r>
              <a:rPr lang="ca-ES" sz="1200" dirty="0"/>
              <a:t>On time</a:t>
            </a:r>
          </a:p>
          <a:p>
            <a:pPr marL="266700">
              <a:lnSpc>
                <a:spcPct val="130000"/>
              </a:lnSpc>
            </a:pPr>
            <a:r>
              <a:rPr lang="ca-ES" sz="1200" dirty="0"/>
              <a:t>Replanificat</a:t>
            </a:r>
          </a:p>
          <a:p>
            <a:pPr marL="266700">
              <a:lnSpc>
                <a:spcPct val="130000"/>
              </a:lnSpc>
            </a:pPr>
            <a:r>
              <a:rPr lang="ca-ES" sz="1200" dirty="0"/>
              <a:t>Fora AM</a:t>
            </a:r>
          </a:p>
        </p:txBody>
      </p:sp>
      <p:pic>
        <p:nvPicPr>
          <p:cNvPr id="30" name="Imagen 18">
            <a:extLst>
              <a:ext uri="{FF2B5EF4-FFF2-40B4-BE49-F238E27FC236}">
                <a16:creationId xmlns="" xmlns:a16="http://schemas.microsoft.com/office/drawing/2014/main" id="{F5FDBD49-5741-4408-98FB-D60B3B1D44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20428" y="563381"/>
            <a:ext cx="274092" cy="280800"/>
          </a:xfrm>
          <a:prstGeom prst="rect">
            <a:avLst/>
          </a:prstGeom>
        </p:spPr>
      </p:pic>
      <p:pic>
        <p:nvPicPr>
          <p:cNvPr id="31" name="Imagen 19">
            <a:extLst>
              <a:ext uri="{FF2B5EF4-FFF2-40B4-BE49-F238E27FC236}">
                <a16:creationId xmlns="" xmlns:a16="http://schemas.microsoft.com/office/drawing/2014/main" id="{1D61D246-F6DD-4C86-BADB-F07693ECD0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20428" y="861540"/>
            <a:ext cx="166596" cy="180000"/>
          </a:xfrm>
          <a:prstGeom prst="rect">
            <a:avLst/>
          </a:prstGeom>
        </p:spPr>
      </p:pic>
      <p:sp>
        <p:nvSpPr>
          <p:cNvPr id="32" name="Rectángulo 21">
            <a:extLst>
              <a:ext uri="{FF2B5EF4-FFF2-40B4-BE49-F238E27FC236}">
                <a16:creationId xmlns="" xmlns:a16="http://schemas.microsoft.com/office/drawing/2014/main" id="{6D087C06-DBBA-459C-AEA7-BB4144DDBA4D}"/>
              </a:ext>
            </a:extLst>
          </p:cNvPr>
          <p:cNvSpPr/>
          <p:nvPr/>
        </p:nvSpPr>
        <p:spPr>
          <a:xfrm>
            <a:off x="6820428" y="1092357"/>
            <a:ext cx="166596" cy="1305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9864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24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29 gener de 2024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740</TotalTime>
  <Words>2044</Words>
  <Application>Microsoft Office PowerPoint</Application>
  <PresentationFormat>Presentació en pantalla (4:3)</PresentationFormat>
  <Paragraphs>950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25</vt:i4>
      </vt:variant>
    </vt:vector>
  </HeadingPairs>
  <TitlesOfParts>
    <vt:vector size="27" baseType="lpstr">
      <vt:lpstr>Guia informe Seguiment de l'AM_v1.0</vt:lpstr>
      <vt:lpstr>Tema de Office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Proposta de Facturació</vt:lpstr>
      <vt:lpstr>Proposta de Facturació</vt:lpstr>
      <vt:lpstr>Acords de Nivell de Servei</vt:lpstr>
      <vt:lpstr>Seguiment operatiu – Visió global del AM</vt:lpstr>
      <vt:lpstr>Seguiment operatiu – Correctiu </vt:lpstr>
      <vt:lpstr>Seguiment operatiu – Recurrent</vt:lpstr>
      <vt:lpstr>Seguiment operatiu – Oficina Tècnica</vt:lpstr>
      <vt:lpstr>Seguiment operatiu – Serveis Transversals de Manteniment</vt:lpstr>
      <vt:lpstr>Seguiment operatiu - Projectes </vt:lpstr>
      <vt:lpstr>Seguiment operatiu – Anàlisi compromès i executat I</vt:lpstr>
      <vt:lpstr>Seguiment operatiu – Anàlisi compromès i executat II</vt:lpstr>
      <vt:lpstr>Seguiment executiu - Situació de contractes</vt:lpstr>
      <vt:lpstr>Equip de treball</vt:lpstr>
      <vt:lpstr>Equip de treball, índex de rotació</vt:lpstr>
      <vt:lpstr>Revisió imputacions</vt:lpstr>
      <vt:lpstr>Revisió tiquets estat Pendent</vt:lpstr>
      <vt:lpstr>Backlog Correctius</vt:lpstr>
      <vt:lpstr>Previsió tasques per els propers mesos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Ajuntament de Barcelona</cp:lastModifiedBy>
  <cp:revision>44</cp:revision>
  <dcterms:created xsi:type="dcterms:W3CDTF">2018-11-28T09:07:09Z</dcterms:created>
  <dcterms:modified xsi:type="dcterms:W3CDTF">2024-01-29T11:32:37Z</dcterms:modified>
</cp:coreProperties>
</file>