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3" r:id="rId2"/>
  </p:sldMasterIdLst>
  <p:notesMasterIdLst>
    <p:notesMasterId r:id="rId24"/>
  </p:notesMasterIdLst>
  <p:handoutMasterIdLst>
    <p:handoutMasterId r:id="rId25"/>
  </p:handoutMasterIdLst>
  <p:sldIdLst>
    <p:sldId id="263" r:id="rId3"/>
    <p:sldId id="262" r:id="rId4"/>
    <p:sldId id="265" r:id="rId5"/>
    <p:sldId id="275" r:id="rId6"/>
    <p:sldId id="266" r:id="rId7"/>
    <p:sldId id="277" r:id="rId8"/>
    <p:sldId id="271" r:id="rId9"/>
    <p:sldId id="274" r:id="rId10"/>
    <p:sldId id="278" r:id="rId11"/>
    <p:sldId id="279" r:id="rId12"/>
    <p:sldId id="280" r:id="rId13"/>
    <p:sldId id="286" r:id="rId14"/>
    <p:sldId id="269" r:id="rId15"/>
    <p:sldId id="281" r:id="rId16"/>
    <p:sldId id="267" r:id="rId17"/>
    <p:sldId id="272" r:id="rId18"/>
    <p:sldId id="284" r:id="rId19"/>
    <p:sldId id="285" r:id="rId20"/>
    <p:sldId id="287" r:id="rId21"/>
    <p:sldId id="276" r:id="rId22"/>
    <p:sldId id="282" r:id="rId23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74" d="100"/>
          <a:sy n="74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816" y="-8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04/03/2021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4/3/2021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4 març de 2021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362" indent="0" algn="ctr">
              <a:buNone/>
              <a:defRPr sz="2000"/>
            </a:lvl2pPr>
            <a:lvl3pPr marL="912726" indent="0" algn="ctr">
              <a:buNone/>
              <a:defRPr sz="1800"/>
            </a:lvl3pPr>
            <a:lvl4pPr marL="1369088" indent="0" algn="ctr">
              <a:buNone/>
              <a:defRPr sz="1600"/>
            </a:lvl4pPr>
            <a:lvl5pPr marL="1825451" indent="0" algn="ctr">
              <a:buNone/>
              <a:defRPr sz="1600"/>
            </a:lvl5pPr>
            <a:lvl6pPr marL="2281813" indent="0" algn="ctr">
              <a:buNone/>
              <a:defRPr sz="1600"/>
            </a:lvl6pPr>
            <a:lvl7pPr marL="2738176" indent="0" algn="ctr">
              <a:buNone/>
              <a:defRPr sz="1600"/>
            </a:lvl7pPr>
            <a:lvl8pPr marL="3194539" indent="0" algn="ctr">
              <a:buNone/>
              <a:defRPr sz="1600"/>
            </a:lvl8pPr>
            <a:lvl9pPr marL="3650901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0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27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69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54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18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8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45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0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5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362" indent="0">
              <a:buNone/>
              <a:defRPr sz="2800"/>
            </a:lvl2pPr>
            <a:lvl3pPr marL="912726" indent="0">
              <a:buNone/>
              <a:defRPr sz="2400"/>
            </a:lvl3pPr>
            <a:lvl4pPr marL="1369088" indent="0">
              <a:buNone/>
              <a:defRPr sz="2000"/>
            </a:lvl4pPr>
            <a:lvl5pPr marL="1825451" indent="0">
              <a:buNone/>
              <a:defRPr sz="2000"/>
            </a:lvl5pPr>
            <a:lvl6pPr marL="2281813" indent="0">
              <a:buNone/>
              <a:defRPr sz="2000"/>
            </a:lvl6pPr>
            <a:lvl7pPr marL="2738176" indent="0">
              <a:buNone/>
              <a:defRPr sz="2000"/>
            </a:lvl7pPr>
            <a:lvl8pPr marL="3194539" indent="0">
              <a:buNone/>
              <a:defRPr sz="2000"/>
            </a:lvl8pPr>
            <a:lvl9pPr marL="3650901" indent="0">
              <a:buNone/>
              <a:defRPr sz="20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98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7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04/03/2021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55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3863" tIns="46932" rIns="93863" bIns="46932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3863" tIns="46932" rIns="93863" bIns="46932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04/03/2021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73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91272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2" indent="-228182" algn="l" defTabSz="912726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44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0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69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632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95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35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721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083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62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2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88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5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13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17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539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0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de 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fld id="{3D9ED6C0-49C9-40A6-8744-F8DF08245775}" type="datetime4">
              <a:rPr lang="ca-ES" sz="1400" b="1" smtClean="0">
                <a:latin typeface="Arial" pitchFamily="34" charset="0"/>
                <a:cs typeface="Arial" pitchFamily="34" charset="0"/>
              </a:rPr>
              <a:t>4 març de 2021</a:t>
            </a:fld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6300192" y="5592664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  <p:pic>
        <p:nvPicPr>
          <p:cNvPr id="10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  <p:cxnSp>
        <p:nvCxnSpPr>
          <p:cNvPr id="11" name="Conector recto 11"/>
          <p:cNvCxnSpPr/>
          <p:nvPr/>
        </p:nvCxnSpPr>
        <p:spPr>
          <a:xfrm>
            <a:off x="868680" y="6126480"/>
            <a:ext cx="7525512" cy="0"/>
          </a:xfrm>
          <a:prstGeom prst="line">
            <a:avLst/>
          </a:prstGeom>
          <a:ln w="12700">
            <a:solidFill>
              <a:srgbClr val="E7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05848"/>
            <a:ext cx="4286280" cy="428628"/>
          </a:xfrm>
        </p:spPr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4 març de 2021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553920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340768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60090"/>
            <a:ext cx="4286280" cy="428628"/>
          </a:xfrm>
        </p:spPr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S</a:t>
            </a:r>
            <a:r>
              <a:rPr lang="ca-ES" sz="1800" smtClean="0"/>
              <a:t>eguiment </a:t>
            </a:r>
            <a:r>
              <a:rPr lang="ca-ES" sz="1800" dirty="0" smtClean="0"/>
              <a:t>executiu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Revisió </a:t>
            </a:r>
            <a:r>
              <a:rPr lang="ca-ES" sz="1600"/>
              <a:t>acords i temes pendents comitè anterior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Visió </a:t>
            </a:r>
            <a:r>
              <a:rPr lang="ca-ES" sz="1600" dirty="0"/>
              <a:t>global </a:t>
            </a:r>
            <a:r>
              <a:rPr lang="ca-ES" sz="1600" dirty="0" smtClean="0"/>
              <a:t>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Proposta de facturació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Acords </a:t>
            </a:r>
            <a:r>
              <a:rPr lang="ca-ES" sz="1600"/>
              <a:t>de Nivells de </a:t>
            </a:r>
            <a:r>
              <a:rPr lang="ca-ES" sz="1600" smtClean="0"/>
              <a:t>Servei</a:t>
            </a:r>
            <a:endParaRPr lang="ca-ES" sz="1600" dirty="0" smtClean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Seguiment </a:t>
            </a:r>
            <a:r>
              <a:rPr lang="ca-ES" sz="1800" dirty="0"/>
              <a:t>operatiu 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Visió Global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Projectes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Anàlisi compromès i executat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/>
              <a:t>Situacions dels </a:t>
            </a:r>
            <a:r>
              <a:rPr lang="ca-ES" sz="1600" smtClean="0"/>
              <a:t>contractes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Equip </a:t>
            </a:r>
            <a:r>
              <a:rPr lang="ca-ES" sz="1600" dirty="0" smtClean="0"/>
              <a:t>de treball </a:t>
            </a:r>
            <a:r>
              <a:rPr lang="ca-ES" sz="1600" smtClean="0"/>
              <a:t>de l’AM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Revisió imputacions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smtClean="0"/>
              <a:t>Revisió tiquets estat pendent</a:t>
            </a:r>
            <a:endParaRPr lang="ca-ES" sz="1600" dirty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/>
              <a:t>Previsió tasques per el propers </a:t>
            </a:r>
            <a:r>
              <a:rPr lang="ca-ES" sz="1800" smtClean="0"/>
              <a:t>mesos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smtClean="0"/>
              <a:t>Altres aspectes rellevants</a:t>
            </a:r>
            <a:endParaRPr lang="es-ES_tradnl" sz="18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4 març de 2021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8124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4 març de 2021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247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583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març de 2021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4 març de 2021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4575626"/>
              </p:ext>
            </p:extLst>
          </p:nvPr>
        </p:nvGraphicFramePr>
        <p:xfrm>
          <a:off x="467544" y="2208284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Servei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4 març de 2021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527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març de 2021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març de 2021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març de 2021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Oficina </a:t>
            </a:r>
            <a:r>
              <a:rPr lang="ca-ES" dirty="0" smtClean="0"/>
              <a:t>Tècnica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març de 2021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148064" y="1052015"/>
            <a:ext cx="3991873" cy="5833369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7701"/>
            <a:ext cx="4286280" cy="42862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1228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4 març de 2021</a:t>
            </a:fld>
            <a:endParaRPr lang="ca-ES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6450" y="764704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4 març de 2021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</a:t>
            </a:r>
            <a:r>
              <a:rPr lang="it-IT" sz="7200" dirty="0" smtClean="0"/>
              <a:t>anual/mesos </a:t>
            </a:r>
            <a:r>
              <a:rPr lang="it-IT" sz="7200" dirty="0"/>
              <a:t>contracte * </a:t>
            </a:r>
            <a:r>
              <a:rPr lang="it-IT" sz="7200" dirty="0" smtClean="0"/>
              <a:t>mesos </a:t>
            </a:r>
            <a:r>
              <a:rPr lang="it-IT" sz="7200" dirty="0"/>
              <a:t>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050" y="620688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4 març de 2021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60840" cy="576064"/>
          </a:xfrm>
        </p:spPr>
        <p:txBody>
          <a:bodyPr/>
          <a:lstStyle/>
          <a:p>
            <a:r>
              <a:rPr lang="ca-ES" dirty="0"/>
              <a:t>Seguiment executiu - 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4 març de 2021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4 març de 2021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55377"/>
              </p:ext>
            </p:extLst>
          </p:nvPr>
        </p:nvGraphicFramePr>
        <p:xfrm>
          <a:off x="683567" y="1365387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smtClean="0"/>
              <a:t>Revisió imputacions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QuadreDeText 8"/>
          <p:cNvSpPr txBox="1"/>
          <p:nvPr/>
        </p:nvSpPr>
        <p:spPr>
          <a:xfrm>
            <a:off x="-108520" y="131425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/>
              <a:t>	</a:t>
            </a:r>
            <a:r>
              <a:rPr lang="it-IT"/>
              <a:t>Seguiment imputacions equip. Mes </a:t>
            </a:r>
            <a:r>
              <a:rPr lang="it-IT" smtClean="0">
                <a:solidFill>
                  <a:srgbClr val="C00000"/>
                </a:solidFill>
              </a:rPr>
              <a:t>xxxxxx</a:t>
            </a:r>
            <a:r>
              <a:rPr lang="it-IT"/>
              <a:t>	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1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12140"/>
            <a:ext cx="7488832" cy="428628"/>
          </a:xfrm>
        </p:spPr>
        <p:txBody>
          <a:bodyPr/>
          <a:lstStyle/>
          <a:p>
            <a:r>
              <a:rPr lang="ca-ES" smtClean="0"/>
              <a:t>Revisió </a:t>
            </a:r>
            <a:r>
              <a:rPr lang="ca-ES"/>
              <a:t>tiquets estat Pendent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18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1277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5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71600" y="1124744"/>
            <a:ext cx="5328592" cy="428628"/>
          </a:xfrm>
        </p:spPr>
        <p:txBody>
          <a:bodyPr/>
          <a:lstStyle/>
          <a:p>
            <a:r>
              <a:rPr lang="ca-ES" smtClean="0"/>
              <a:t>Previsió tasques per el propers mesos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4/3/2021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19</a:t>
            </a:fld>
            <a:endParaRPr lang="ca-ES" dirty="0"/>
          </a:p>
        </p:txBody>
      </p:sp>
      <p:sp>
        <p:nvSpPr>
          <p:cNvPr id="6" name="Rectangle 5"/>
          <p:cNvSpPr/>
          <p:nvPr/>
        </p:nvSpPr>
        <p:spPr>
          <a:xfrm>
            <a:off x="2195736" y="198884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a-ES" sz="2000" smtClean="0"/>
              <a:t>Item 1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smtClean="0"/>
              <a:t>Item 2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smtClean="0"/>
              <a:t>Item 3 ...</a:t>
            </a:r>
          </a:p>
          <a:p>
            <a:pPr marL="342900" indent="-342900">
              <a:buFont typeface="Arial" pitchFamily="34" charset="0"/>
              <a:buChar char="•"/>
            </a:pPr>
            <a:endParaRPr lang="ca-ES" sz="160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54409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864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052736"/>
            <a:ext cx="4286280" cy="335448"/>
          </a:xfrm>
        </p:spPr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4 març de 2021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7208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2628394"/>
            <a:ext cx="9144000" cy="479501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Gràcies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per la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vostra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col·laboració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!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3255856"/>
            <a:ext cx="9144000" cy="417946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100" smtClean="0">
                <a:solidFill>
                  <a:prstClr val="black"/>
                </a:solidFill>
                <a:latin typeface="Arial" panose="020B0604020202020204" pitchFamily="34" charset="0"/>
                <a:ea typeface="Arial Hebrew" charset="0"/>
                <a:cs typeface="Arial" panose="020B0604020202020204" pitchFamily="34" charset="0"/>
              </a:rPr>
              <a:t>www.barcelona.cat</a:t>
            </a:r>
            <a:endParaRPr lang="es-ES_tradnl" sz="2100" dirty="0">
              <a:solidFill>
                <a:prstClr val="black"/>
              </a:solidFill>
              <a:latin typeface="Arial" panose="020B0604020202020204" pitchFamily="34" charset="0"/>
              <a:ea typeface="Arial Hebrew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60" y="5328168"/>
            <a:ext cx="2449624" cy="66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2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535</TotalTime>
  <Words>1926</Words>
  <Application>Microsoft Office PowerPoint</Application>
  <PresentationFormat>Presentació en pantalla (4:3)</PresentationFormat>
  <Paragraphs>900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21</vt:i4>
      </vt:variant>
    </vt:vector>
  </HeadingPairs>
  <TitlesOfParts>
    <vt:vector size="23" baseType="lpstr">
      <vt:lpstr>Guia informe Seguiment de l'AM_v1.0</vt:lpstr>
      <vt:lpstr>Tema de Office</vt:lpstr>
      <vt:lpstr>Presentació del PowerPoint</vt:lpstr>
      <vt:lpstr>Detalls de la reunió</vt:lpstr>
      <vt:lpstr>Ordre del dia</vt:lpstr>
      <vt:lpstr>Revisió acords i temes pendents comitè anterior</vt:lpstr>
      <vt:lpstr>Seguiment executiu - Visió global de l’AM</vt:lpstr>
      <vt:lpstr>Proposta de Facturació</vt:lpstr>
      <vt:lpstr>Acords de Nivell de Servei</vt:lpstr>
      <vt:lpstr>Seguiment operatiu – Visió global del AM</vt:lpstr>
      <vt:lpstr>Seguiment operatiu – Correctiu </vt:lpstr>
      <vt:lpstr>Seguiment operatiu – Recurrent</vt:lpstr>
      <vt:lpstr>Seguiment operatiu – Oficina Tècnica</vt:lpstr>
      <vt:lpstr>Seguiment operatiu - Projectes </vt:lpstr>
      <vt:lpstr>Seguiment operatiu – Anàlisi compromès i executat I</vt:lpstr>
      <vt:lpstr>Seguiment operatiu – Anàlisi compromès i executat II</vt:lpstr>
      <vt:lpstr>Seguiment executiu - Situació de contractes</vt:lpstr>
      <vt:lpstr>Equip de treball</vt:lpstr>
      <vt:lpstr>Revisió imputacions</vt:lpstr>
      <vt:lpstr>Revisió tiquets estat Pendent</vt:lpstr>
      <vt:lpstr>Previsió tasques per el propers mesos</vt:lpstr>
      <vt:lpstr>Altres aspectes rellevants</vt:lpstr>
      <vt:lpstr>Presentació del PowerPoint</vt:lpstr>
    </vt:vector>
  </TitlesOfParts>
  <Company>IMI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Ajuntament de Barcelona</cp:lastModifiedBy>
  <cp:revision>31</cp:revision>
  <dcterms:created xsi:type="dcterms:W3CDTF">2018-11-28T09:07:09Z</dcterms:created>
  <dcterms:modified xsi:type="dcterms:W3CDTF">2021-03-04T06:18:26Z</dcterms:modified>
</cp:coreProperties>
</file>