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83" autoAdjust="0"/>
  </p:normalViewPr>
  <p:slideViewPr>
    <p:cSldViewPr snapToGrid="0" showGuides="1">
      <p:cViewPr>
        <p:scale>
          <a:sx n="150" d="100"/>
          <a:sy n="150" d="100"/>
        </p:scale>
        <p:origin x="150" y="-163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a-ES"/>
              <a:t>Feu clic aquí per editar l'estil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a-ES"/>
              <a:t>Feu clic aquí per editar l'estil de subtítols del patró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DD8B-D2A3-46BF-817C-817346A36703}" type="datetimeFigureOut">
              <a:rPr lang="ca-ES" smtClean="0"/>
              <a:t>28/7/2026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CBAF8-F2E6-4CB9-ACA4-662E4B22688B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242525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DD8B-D2A3-46BF-817C-817346A36703}" type="datetimeFigureOut">
              <a:rPr lang="ca-ES" smtClean="0"/>
              <a:t>28/7/2026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CBAF8-F2E6-4CB9-ACA4-662E4B22688B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6385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a-ES"/>
              <a:t>Feu clic aquí per editar l'estil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DD8B-D2A3-46BF-817C-817346A36703}" type="datetimeFigureOut">
              <a:rPr lang="ca-ES" smtClean="0"/>
              <a:t>28/7/2026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CBAF8-F2E6-4CB9-ACA4-662E4B22688B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66275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DD8B-D2A3-46BF-817C-817346A36703}" type="datetimeFigureOut">
              <a:rPr lang="ca-ES" smtClean="0"/>
              <a:t>28/7/2026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CBAF8-F2E6-4CB9-ACA4-662E4B22688B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61716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ca-ES"/>
              <a:t>Feu clic aquí per editar l'estil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DD8B-D2A3-46BF-817C-817346A36703}" type="datetimeFigureOut">
              <a:rPr lang="ca-ES" smtClean="0"/>
              <a:t>28/7/2026</a:t>
            </a:fld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CBAF8-F2E6-4CB9-ACA4-662E4B22688B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025796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DD8B-D2A3-46BF-817C-817346A36703}" type="datetimeFigureOut">
              <a:rPr lang="ca-ES" smtClean="0"/>
              <a:t>28/7/2026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CBAF8-F2E6-4CB9-ACA4-662E4B22688B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74116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DD8B-D2A3-46BF-817C-817346A36703}" type="datetimeFigureOut">
              <a:rPr lang="ca-ES" smtClean="0"/>
              <a:t>28/7/2026</a:t>
            </a:fld>
            <a:endParaRPr lang="ca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CBAF8-F2E6-4CB9-ACA4-662E4B22688B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044836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a-ES"/>
              <a:t>Feu clic aquí per editar l'estil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DD8B-D2A3-46BF-817C-817346A36703}" type="datetimeFigureOut">
              <a:rPr lang="ca-ES" smtClean="0"/>
              <a:t>28/7/2026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CBAF8-F2E6-4CB9-ACA4-662E4B22688B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492401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a-ES"/>
              <a:t>Feu clic aquí per editar l'estil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a-ES"/>
              <a:t>Feu clic a la icona per afegir una imatge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DD8B-D2A3-46BF-817C-817346A36703}" type="datetimeFigureOut">
              <a:rPr lang="ca-ES" smtClean="0"/>
              <a:t>28/7/2026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CBAF8-F2E6-4CB9-ACA4-662E4B22688B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81140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DD8B-D2A3-46BF-817C-817346A36703}" type="datetimeFigureOut">
              <a:rPr lang="ca-ES" smtClean="0"/>
              <a:t>28/7/2026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CBAF8-F2E6-4CB9-ACA4-662E4B22688B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650625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ca-ES"/>
              <a:t>Feu clic aquí per editar l'estil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1DD8B-D2A3-46BF-817C-817346A36703}" type="datetimeFigureOut">
              <a:rPr lang="ca-ES" smtClean="0"/>
              <a:t>28/7/2026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CBAF8-F2E6-4CB9-ACA4-662E4B22688B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16018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a-ES"/>
              <a:t>Feu clic aquí per editar l'estil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E1DD8B-D2A3-46BF-817C-817346A36703}" type="datetimeFigureOut">
              <a:rPr lang="ca-ES" smtClean="0"/>
              <a:t>28/7/2026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FCBAF8-F2E6-4CB9-ACA4-662E4B22688B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49130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QuadreDeText 5">
            <a:extLst>
              <a:ext uri="{FF2B5EF4-FFF2-40B4-BE49-F238E27FC236}">
                <a16:creationId xmlns:a16="http://schemas.microsoft.com/office/drawing/2014/main" id="{09C083A4-7A71-2F24-F3B2-FC87C301F18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5042" y="5947058"/>
            <a:ext cx="88207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a-ES" sz="800" b="0" i="0" u="none" strike="noStrike" baseline="0" dirty="0">
                <a:latin typeface="Calibri" panose="020F0502020204030204" pitchFamily="34" charset="0"/>
              </a:rPr>
              <a:t>Jo ………………………………….., tècnic proposat com a Autor, declaro responsablement que totes les dades que consten en aquesta fitxa són certes i que he redactat, en qualitat d’autor, aquest projecte executiu i/o realitzat aquesta direcció d’obra havent redactat prèviament, en aquest últim cas, el Projecte executiu de les obres en qüestió en qualitat ’autor.</a:t>
            </a:r>
            <a:endParaRPr lang="ca-ES" sz="800" dirty="0"/>
          </a:p>
        </p:txBody>
      </p:sp>
      <p:sp>
        <p:nvSpPr>
          <p:cNvPr id="7" name="QuadreDeText 6">
            <a:extLst>
              <a:ext uri="{FF2B5EF4-FFF2-40B4-BE49-F238E27FC236}">
                <a16:creationId xmlns:a16="http://schemas.microsoft.com/office/drawing/2014/main" id="{5148A2E3-1852-350A-20C7-49ADF637DA6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5042" y="6285612"/>
            <a:ext cx="88207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a-ES" sz="800" b="0" i="1" u="none" strike="noStrike" baseline="0" dirty="0">
                <a:latin typeface="Calibri" panose="020F0502020204030204" pitchFamily="34" charset="0"/>
              </a:rPr>
              <a:t>Signatura:</a:t>
            </a:r>
            <a:endParaRPr lang="ca-ES" sz="800" i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8B4E96B-A1BC-5C82-E35B-70D9F85F53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657600" y="1136650"/>
            <a:ext cx="5664200" cy="47498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2453CBD-260C-55A7-5803-E77D2D567D2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49300" y="2882900"/>
            <a:ext cx="2806700" cy="300355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9E5EC8F-10F7-9B9D-93A1-8E56B8F33E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49300" y="1136650"/>
            <a:ext cx="2806700" cy="1679858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1" name="QuadreDeText 10">
            <a:extLst>
              <a:ext uri="{FF2B5EF4-FFF2-40B4-BE49-F238E27FC236}">
                <a16:creationId xmlns:a16="http://schemas.microsoft.com/office/drawing/2014/main" id="{29FE5D2F-9558-7028-E1AA-2A741D46CE1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5042" y="1126009"/>
            <a:ext cx="2806700" cy="1709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800" b="1" u="sng" dirty="0">
                <a:latin typeface="Calibri" panose="020F0502020204030204" pitchFamily="34" charset="0"/>
                <a:cs typeface="Calibri" panose="020F0502020204030204" pitchFamily="34" charset="0"/>
              </a:rPr>
              <a:t>Dades del projecte</a:t>
            </a:r>
          </a:p>
          <a:p>
            <a:endParaRPr lang="ca-ES" sz="8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Autor: </a:t>
            </a:r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(nom i cognom)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Data finalització projecte executiu: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Data finalització de l’obra </a:t>
            </a:r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(de Certificat Final d’Obra):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Tipus: </a:t>
            </a:r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(obra nova o rehabilitació integral)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Ús: </a:t>
            </a:r>
            <a:r>
              <a:rPr lang="ca-ES" sz="600" dirty="0">
                <a:solidFill>
                  <a:schemeClr val="bg1">
                    <a:lumMod val="8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tipologia de terciari)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Pressupost (PEC IVA exclòs):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Superfície construïda del projecte:</a:t>
            </a:r>
          </a:p>
          <a:p>
            <a:pPr defTabSz="540000">
              <a:lnSpc>
                <a:spcPct val="150000"/>
              </a:lnSpc>
            </a:pPr>
            <a:endParaRPr lang="ca-ES" sz="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540000">
              <a:lnSpc>
                <a:spcPct val="150000"/>
              </a:lnSpc>
            </a:pPr>
            <a:endParaRPr lang="ca-ES" sz="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Client o Administració actuant:</a:t>
            </a:r>
            <a:endParaRPr lang="ca-ES" sz="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QuadreDeText 11">
            <a:extLst>
              <a:ext uri="{FF2B5EF4-FFF2-40B4-BE49-F238E27FC236}">
                <a16:creationId xmlns:a16="http://schemas.microsoft.com/office/drawing/2014/main" id="{0E0B6AE2-81A8-2EC4-B93E-1148C17BD42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644900" y="1136650"/>
            <a:ext cx="56642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800" b="1" u="sng" dirty="0">
                <a:latin typeface="Calibri" panose="020F0502020204030204" pitchFamily="34" charset="0"/>
                <a:cs typeface="Calibri" panose="020F0502020204030204" pitchFamily="34" charset="0"/>
              </a:rPr>
              <a:t>Documentació gràfica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Plànols 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Esquemes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Imatges 3D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Fotografies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...</a:t>
            </a:r>
          </a:p>
          <a:p>
            <a:pPr defTabSz="540000">
              <a:lnSpc>
                <a:spcPct val="150000"/>
              </a:lnSpc>
            </a:pPr>
            <a:endParaRPr lang="ca-ES" sz="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540000"/>
            <a:r>
              <a:rPr lang="ca-ES" sz="600" i="1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 a l’adequada valoració del treball, la documentació gràfica ha de ser la conseqüent i apropiada per fer visible els aspectes que s’han de valorar, en cada apartat/ subapartat de l’Annex5.</a:t>
            </a:r>
          </a:p>
        </p:txBody>
      </p:sp>
      <p:sp>
        <p:nvSpPr>
          <p:cNvPr id="14" name="QuadreDeText 13">
            <a:extLst>
              <a:ext uri="{FF2B5EF4-FFF2-40B4-BE49-F238E27FC236}">
                <a16:creationId xmlns:a16="http://schemas.microsoft.com/office/drawing/2014/main" id="{95D1ED07-0EBE-CDC7-1E1F-E13ED1C7AC0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5042" y="2864149"/>
            <a:ext cx="2806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800" b="1" u="sng" dirty="0">
                <a:latin typeface="Calibri" panose="020F0502020204030204" pitchFamily="34" charset="0"/>
                <a:cs typeface="Calibri" panose="020F0502020204030204" pitchFamily="34" charset="0"/>
              </a:rPr>
              <a:t>Breu explicació del </a:t>
            </a:r>
            <a:r>
              <a:rPr lang="ca-ES" sz="800" b="1" u="sng" dirty="0" err="1">
                <a:latin typeface="Calibri" panose="020F0502020204030204" pitchFamily="34" charset="0"/>
                <a:cs typeface="Calibri" panose="020F0502020204030204" pitchFamily="34" charset="0"/>
              </a:rPr>
              <a:t>Porojecte</a:t>
            </a:r>
            <a:endParaRPr lang="ca-ES" sz="8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Resum destacant els trets més importants del projecte, en relació a l’apartat al qual el treball presentat fa referència</a:t>
            </a:r>
          </a:p>
        </p:txBody>
      </p:sp>
      <p:sp>
        <p:nvSpPr>
          <p:cNvPr id="15" name="QuadreDeText 14">
            <a:extLst>
              <a:ext uri="{FF2B5EF4-FFF2-40B4-BE49-F238E27FC236}">
                <a16:creationId xmlns:a16="http://schemas.microsoft.com/office/drawing/2014/main" id="{FDE2D6FD-8EF9-98AC-D720-9708628AE2B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07742" y="818634"/>
            <a:ext cx="46135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b="1" dirty="0">
                <a:latin typeface="Calibri" panose="020F0502020204030204" pitchFamily="34" charset="0"/>
                <a:cs typeface="Calibri" panose="020F0502020204030204" pitchFamily="34" charset="0"/>
              </a:rPr>
              <a:t>TÍTOL DEL PROJECTE: </a:t>
            </a:r>
            <a:r>
              <a:rPr lang="ca-ES" sz="1050" i="1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(Cal especificar títol del projecte)</a:t>
            </a:r>
            <a:endParaRPr lang="ca-ES" sz="1400" i="1" dirty="0">
              <a:solidFill>
                <a:schemeClr val="bg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CD04479-C669-62D0-EC32-C5F6999628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49300" y="572388"/>
            <a:ext cx="8572500" cy="24624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a-ES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FITXA AUTOR       </a:t>
            </a:r>
            <a:r>
              <a:rPr lang="ca-ES" sz="12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1.1. </a:t>
            </a:r>
            <a:r>
              <a:rPr lang="ca-ES" sz="1200" b="1" noProof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Qualitat arquitectònica de la proposta en relació a la volumètrica de l’edifici i la seva integració amb l’entorn</a:t>
            </a:r>
            <a:endParaRPr lang="ca-ES" sz="12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7" name="Picture 5">
            <a:extLst>
              <a:ext uri="{FF2B5EF4-FFF2-40B4-BE49-F238E27FC236}">
                <a16:creationId xmlns:a16="http://schemas.microsoft.com/office/drawing/2014/main" id="{46A34727-0CA0-8EA1-0AB0-76E2DC9A1BB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8775" y="168597"/>
            <a:ext cx="853101" cy="327591"/>
          </a:xfrm>
          <a:prstGeom prst="rect">
            <a:avLst/>
          </a:prstGeom>
        </p:spPr>
      </p:pic>
      <p:pic>
        <p:nvPicPr>
          <p:cNvPr id="19" name="Imatge 18">
            <a:extLst>
              <a:ext uri="{FF2B5EF4-FFF2-40B4-BE49-F238E27FC236}">
                <a16:creationId xmlns:a16="http://schemas.microsoft.com/office/drawing/2014/main" id="{4FC23730-4B0D-E2AD-0688-BEEACF43FA0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43" y="191784"/>
            <a:ext cx="1222746" cy="24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753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0B69FC-09AF-03CF-9912-96CB0FA1B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QuadreDeText 5">
            <a:extLst>
              <a:ext uri="{FF2B5EF4-FFF2-40B4-BE49-F238E27FC236}">
                <a16:creationId xmlns:a16="http://schemas.microsoft.com/office/drawing/2014/main" id="{B8DDD2FC-874C-0923-D487-8BB72FF8437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5042" y="5947058"/>
            <a:ext cx="88207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a-ES" sz="800" b="0" i="0" u="none" strike="noStrike" baseline="0" dirty="0">
                <a:latin typeface="Calibri" panose="020F0502020204030204" pitchFamily="34" charset="0"/>
              </a:rPr>
              <a:t>Jo ………………………………….., tècnic proposat com a Autor, declaro responsablement que totes les dades que consten en aquesta fitxa són certes i que he redactat, en qualitat d’autor, aquest projecte executiu i/o realitzat aquesta direcció d’obra havent redactat prèviament, en aquest últim cas, el Projecte executiu de les obres en qüestió en qualitat ’autor.</a:t>
            </a:r>
            <a:endParaRPr lang="ca-ES" sz="800" dirty="0"/>
          </a:p>
        </p:txBody>
      </p:sp>
      <p:sp>
        <p:nvSpPr>
          <p:cNvPr id="7" name="QuadreDeText 6">
            <a:extLst>
              <a:ext uri="{FF2B5EF4-FFF2-40B4-BE49-F238E27FC236}">
                <a16:creationId xmlns:a16="http://schemas.microsoft.com/office/drawing/2014/main" id="{CAB03A5B-6C96-8008-8CD8-9769206B41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5042" y="6285612"/>
            <a:ext cx="88207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a-ES" sz="800" b="0" i="1" u="none" strike="noStrike" baseline="0" dirty="0">
                <a:latin typeface="Calibri" panose="020F0502020204030204" pitchFamily="34" charset="0"/>
              </a:rPr>
              <a:t>Signatura:</a:t>
            </a:r>
            <a:endParaRPr lang="ca-ES" sz="800" i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05DD8D2-6A3C-56B5-24D6-D66F179017D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657600" y="1136650"/>
            <a:ext cx="5664200" cy="47498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46E857B-AE1E-ACC7-FD46-5813CEFB120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49300" y="2882900"/>
            <a:ext cx="2806700" cy="300355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9500919-3C89-F6D5-5AAE-AD5892A1C59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49300" y="1136650"/>
            <a:ext cx="2806700" cy="1679858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1" name="QuadreDeText 10">
            <a:extLst>
              <a:ext uri="{FF2B5EF4-FFF2-40B4-BE49-F238E27FC236}">
                <a16:creationId xmlns:a16="http://schemas.microsoft.com/office/drawing/2014/main" id="{B25A3AC8-0DA3-2D43-35C9-61CEBE519C9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5042" y="1126009"/>
            <a:ext cx="2806700" cy="1709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800" b="1" u="sng" dirty="0">
                <a:latin typeface="Calibri" panose="020F0502020204030204" pitchFamily="34" charset="0"/>
                <a:cs typeface="Calibri" panose="020F0502020204030204" pitchFamily="34" charset="0"/>
              </a:rPr>
              <a:t>Dades del projecte</a:t>
            </a:r>
          </a:p>
          <a:p>
            <a:endParaRPr lang="ca-ES" sz="8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Autor: </a:t>
            </a:r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(nom i cognom)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Data finalització projecte executiu: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Data finalització de l’obra </a:t>
            </a:r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(de Certificat Final d’Obra):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Tipus: </a:t>
            </a:r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(obra nova o rehabilitació integral)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Ús: </a:t>
            </a:r>
            <a:r>
              <a:rPr lang="ca-ES" sz="600" dirty="0">
                <a:solidFill>
                  <a:schemeClr val="bg1">
                    <a:lumMod val="8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tipologia de terciari)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Pressupost (PEC IVA exclòs):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Superfície construïda del projecte:</a:t>
            </a:r>
          </a:p>
          <a:p>
            <a:pPr defTabSz="540000">
              <a:lnSpc>
                <a:spcPct val="150000"/>
              </a:lnSpc>
            </a:pPr>
            <a:endParaRPr lang="ca-ES" sz="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540000">
              <a:lnSpc>
                <a:spcPct val="150000"/>
              </a:lnSpc>
            </a:pPr>
            <a:endParaRPr lang="ca-ES" sz="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Client o Administració actuant:</a:t>
            </a:r>
            <a:endParaRPr lang="ca-ES" sz="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QuadreDeText 11">
            <a:extLst>
              <a:ext uri="{FF2B5EF4-FFF2-40B4-BE49-F238E27FC236}">
                <a16:creationId xmlns:a16="http://schemas.microsoft.com/office/drawing/2014/main" id="{E236F64A-0CB6-3064-5B3E-8E54490C64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644900" y="1136650"/>
            <a:ext cx="56642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800" b="1" u="sng" dirty="0">
                <a:latin typeface="Calibri" panose="020F0502020204030204" pitchFamily="34" charset="0"/>
                <a:cs typeface="Calibri" panose="020F0502020204030204" pitchFamily="34" charset="0"/>
              </a:rPr>
              <a:t>Documentació gràfica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Plànols 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Esquemes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Imatges 3D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Fotografies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...</a:t>
            </a:r>
          </a:p>
          <a:p>
            <a:pPr defTabSz="540000">
              <a:lnSpc>
                <a:spcPct val="150000"/>
              </a:lnSpc>
            </a:pPr>
            <a:endParaRPr lang="ca-ES" sz="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540000"/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 a l’adequada valoració del treball, la documentació gràfica ha de ser la conseqüent i apropiada per fer visible els aspectes que s’han de valorar, en cada apartat/ subapartat de l’Annex5.</a:t>
            </a:r>
            <a:endParaRPr lang="ca-ES" sz="800" dirty="0">
              <a:solidFill>
                <a:schemeClr val="bg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QuadreDeText 13">
            <a:extLst>
              <a:ext uri="{FF2B5EF4-FFF2-40B4-BE49-F238E27FC236}">
                <a16:creationId xmlns:a16="http://schemas.microsoft.com/office/drawing/2014/main" id="{38C752AD-D4F0-F691-5A72-C8FF3D69956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5042" y="2864149"/>
            <a:ext cx="2806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800" b="1" u="sng" dirty="0">
                <a:latin typeface="Calibri" panose="020F0502020204030204" pitchFamily="34" charset="0"/>
                <a:cs typeface="Calibri" panose="020F0502020204030204" pitchFamily="34" charset="0"/>
              </a:rPr>
              <a:t>Breu explicació del </a:t>
            </a:r>
            <a:r>
              <a:rPr lang="ca-ES" sz="800" b="1" u="sng" dirty="0" err="1">
                <a:latin typeface="Calibri" panose="020F0502020204030204" pitchFamily="34" charset="0"/>
                <a:cs typeface="Calibri" panose="020F0502020204030204" pitchFamily="34" charset="0"/>
              </a:rPr>
              <a:t>Porojecte</a:t>
            </a:r>
            <a:endParaRPr lang="ca-ES" sz="8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a-ES" sz="8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Resum destacant els trets més importants del projecte, en relació a l’apartat al qual el treball presentat fa referència</a:t>
            </a:r>
          </a:p>
        </p:txBody>
      </p:sp>
      <p:sp>
        <p:nvSpPr>
          <p:cNvPr id="15" name="QuadreDeText 14">
            <a:extLst>
              <a:ext uri="{FF2B5EF4-FFF2-40B4-BE49-F238E27FC236}">
                <a16:creationId xmlns:a16="http://schemas.microsoft.com/office/drawing/2014/main" id="{51AB6B8C-9427-51BE-F0B6-815CA6E98C1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07742" y="818634"/>
            <a:ext cx="46135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b="1" dirty="0">
                <a:latin typeface="Calibri" panose="020F0502020204030204" pitchFamily="34" charset="0"/>
                <a:cs typeface="Calibri" panose="020F0502020204030204" pitchFamily="34" charset="0"/>
              </a:rPr>
              <a:t>TÍTOL DEL PROJECTE: </a:t>
            </a:r>
            <a:r>
              <a:rPr lang="ca-ES" sz="1050" i="1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(Cal especificar títol del projecte)</a:t>
            </a:r>
            <a:endParaRPr lang="ca-ES" sz="1400" i="1" dirty="0">
              <a:solidFill>
                <a:schemeClr val="bg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267AB04-90D7-E4BC-5AA6-A93EF9CF19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49300" y="541622"/>
            <a:ext cx="8572500" cy="307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ca-ES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FITXA AUTOR    </a:t>
            </a:r>
            <a:r>
              <a:rPr lang="ca-ES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1.2. Qualitat arquitectònica de la proposta en relació a l'encaix del programa funcional i qualitat dels espais interiors del treball presentat</a:t>
            </a:r>
          </a:p>
        </p:txBody>
      </p:sp>
      <p:pic>
        <p:nvPicPr>
          <p:cNvPr id="17" name="Picture 5">
            <a:extLst>
              <a:ext uri="{FF2B5EF4-FFF2-40B4-BE49-F238E27FC236}">
                <a16:creationId xmlns:a16="http://schemas.microsoft.com/office/drawing/2014/main" id="{89068128-C920-AD96-D691-96ADBE7E163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8775" y="168597"/>
            <a:ext cx="853101" cy="327591"/>
          </a:xfrm>
          <a:prstGeom prst="rect">
            <a:avLst/>
          </a:prstGeom>
        </p:spPr>
      </p:pic>
      <p:pic>
        <p:nvPicPr>
          <p:cNvPr id="19" name="Imatge 18">
            <a:extLst>
              <a:ext uri="{FF2B5EF4-FFF2-40B4-BE49-F238E27FC236}">
                <a16:creationId xmlns:a16="http://schemas.microsoft.com/office/drawing/2014/main" id="{2C863543-6A1B-1B42-30A4-505C7ED0650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43" y="191784"/>
            <a:ext cx="1222746" cy="24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419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0ECCF-C3AA-B7DA-31A7-785F30D07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QuadreDeText 5">
            <a:extLst>
              <a:ext uri="{FF2B5EF4-FFF2-40B4-BE49-F238E27FC236}">
                <a16:creationId xmlns:a16="http://schemas.microsoft.com/office/drawing/2014/main" id="{4EE9970D-C30D-4631-A7FC-F7AD70B8E42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5042" y="5947058"/>
            <a:ext cx="88207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a-ES" sz="800" b="0" i="0" u="none" strike="noStrike" baseline="0" dirty="0">
                <a:latin typeface="Calibri" panose="020F0502020204030204" pitchFamily="34" charset="0"/>
              </a:rPr>
              <a:t>Jo ………………………………….., tècnic proposat com a Autor, declaro responsablement que totes les dades que consten en aquesta fitxa són certes i que he redactat, en qualitat d’autor, aquest projecte executiu i/o realitzat aquesta direcció d’obra havent redactat prèviament, en aquest últim cas, el Projecte executiu de les obres en qüestió en qualitat ’autor.</a:t>
            </a:r>
            <a:endParaRPr lang="ca-ES" sz="800" dirty="0"/>
          </a:p>
        </p:txBody>
      </p:sp>
      <p:sp>
        <p:nvSpPr>
          <p:cNvPr id="7" name="QuadreDeText 6">
            <a:extLst>
              <a:ext uri="{FF2B5EF4-FFF2-40B4-BE49-F238E27FC236}">
                <a16:creationId xmlns:a16="http://schemas.microsoft.com/office/drawing/2014/main" id="{33824747-B762-6CD0-5AF2-2DC12D5EFB2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5042" y="6285612"/>
            <a:ext cx="88207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a-ES" sz="800" b="0" i="1" u="none" strike="noStrike" baseline="0" dirty="0">
                <a:latin typeface="Calibri" panose="020F0502020204030204" pitchFamily="34" charset="0"/>
              </a:rPr>
              <a:t>Signatura:</a:t>
            </a:r>
            <a:endParaRPr lang="ca-ES" sz="800" i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EFB89E2-FF12-5D14-1788-BDECEE85166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657600" y="1136650"/>
            <a:ext cx="5664200" cy="474980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C2217C1-FADE-E3A3-D455-50FB30FF82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49300" y="2882900"/>
            <a:ext cx="2806700" cy="3003550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A6F572-6BAA-C25D-9748-7B234DD06DB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49300" y="1136650"/>
            <a:ext cx="2806700" cy="1679858"/>
          </a:xfrm>
          <a:prstGeom prst="rect">
            <a:avLst/>
          </a:prstGeom>
          <a:noFill/>
          <a:ln w="9525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1" name="QuadreDeText 10">
            <a:extLst>
              <a:ext uri="{FF2B5EF4-FFF2-40B4-BE49-F238E27FC236}">
                <a16:creationId xmlns:a16="http://schemas.microsoft.com/office/drawing/2014/main" id="{492B80A7-8BD6-EA1B-DD58-A30708C6A40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5042" y="1126009"/>
            <a:ext cx="2806700" cy="1709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800" b="1" u="sng" dirty="0">
                <a:latin typeface="Calibri" panose="020F0502020204030204" pitchFamily="34" charset="0"/>
                <a:cs typeface="Calibri" panose="020F0502020204030204" pitchFamily="34" charset="0"/>
              </a:rPr>
              <a:t>Dades del projecte</a:t>
            </a:r>
          </a:p>
          <a:p>
            <a:endParaRPr lang="ca-ES" sz="8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Autor: </a:t>
            </a:r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(nom i cognom)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Data finalització projecte executiu: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Data finalització de l’obra </a:t>
            </a:r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(de Certificat Final d’Obra):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Tipus: </a:t>
            </a:r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(obra nova o rehabilitació integral)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Ús: </a:t>
            </a:r>
            <a:r>
              <a:rPr lang="ca-ES" sz="600" dirty="0">
                <a:solidFill>
                  <a:schemeClr val="bg1">
                    <a:lumMod val="8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tipologia de terciari)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Pressupost (PEC IVA exclòs):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Superfície construïda del projecte:</a:t>
            </a:r>
          </a:p>
          <a:p>
            <a:pPr defTabSz="540000">
              <a:lnSpc>
                <a:spcPct val="150000"/>
              </a:lnSpc>
            </a:pPr>
            <a:endParaRPr lang="ca-ES" sz="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540000">
              <a:lnSpc>
                <a:spcPct val="150000"/>
              </a:lnSpc>
            </a:pPr>
            <a:endParaRPr lang="ca-ES" sz="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Client o Administració actuant:</a:t>
            </a:r>
            <a:endParaRPr lang="ca-ES" sz="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QuadreDeText 11">
            <a:extLst>
              <a:ext uri="{FF2B5EF4-FFF2-40B4-BE49-F238E27FC236}">
                <a16:creationId xmlns:a16="http://schemas.microsoft.com/office/drawing/2014/main" id="{4D61B1DE-56AD-64E1-EC44-60DC6955ED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644900" y="1136650"/>
            <a:ext cx="56642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800" b="1" u="sng" dirty="0">
                <a:latin typeface="Calibri" panose="020F0502020204030204" pitchFamily="34" charset="0"/>
                <a:cs typeface="Calibri" panose="020F0502020204030204" pitchFamily="34" charset="0"/>
              </a:rPr>
              <a:t>Documentació gràfica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Plànols 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Esquemes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Imatges 3D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Fotografies</a:t>
            </a:r>
          </a:p>
          <a:p>
            <a:pPr defTabSz="540000">
              <a:lnSpc>
                <a:spcPct val="150000"/>
              </a:lnSpc>
            </a:pPr>
            <a:r>
              <a:rPr lang="ca-ES" sz="600" b="1" dirty="0">
                <a:latin typeface="Calibri" panose="020F0502020204030204" pitchFamily="34" charset="0"/>
                <a:cs typeface="Calibri" panose="020F0502020204030204" pitchFamily="34" charset="0"/>
              </a:rPr>
              <a:t>...</a:t>
            </a:r>
          </a:p>
          <a:p>
            <a:pPr defTabSz="540000">
              <a:lnSpc>
                <a:spcPct val="150000"/>
              </a:lnSpc>
            </a:pPr>
            <a:endParaRPr lang="ca-ES" sz="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defTabSz="540000"/>
            <a:r>
              <a:rPr lang="ca-ES" sz="6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 a l’adequada valoració del treball, la documentació gràfica ha de ser la conseqüent i apropiada per fer visible els aspectes que s’han de valorar, en cada apartat/ subapartat de l’Annex5.</a:t>
            </a:r>
            <a:endParaRPr lang="ca-ES" sz="800" dirty="0">
              <a:solidFill>
                <a:schemeClr val="bg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QuadreDeText 13">
            <a:extLst>
              <a:ext uri="{FF2B5EF4-FFF2-40B4-BE49-F238E27FC236}">
                <a16:creationId xmlns:a16="http://schemas.microsoft.com/office/drawing/2014/main" id="{1376CA3C-C8D3-BBAD-92A9-71EB9526844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95042" y="2864149"/>
            <a:ext cx="2806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800" b="1" u="sng" dirty="0">
                <a:latin typeface="Calibri" panose="020F0502020204030204" pitchFamily="34" charset="0"/>
                <a:cs typeface="Calibri" panose="020F0502020204030204" pitchFamily="34" charset="0"/>
              </a:rPr>
              <a:t>Breu explicació del </a:t>
            </a:r>
            <a:r>
              <a:rPr lang="ca-ES" sz="800" b="1" u="sng" dirty="0" err="1">
                <a:latin typeface="Calibri" panose="020F0502020204030204" pitchFamily="34" charset="0"/>
                <a:cs typeface="Calibri" panose="020F0502020204030204" pitchFamily="34" charset="0"/>
              </a:rPr>
              <a:t>Porojecte</a:t>
            </a:r>
            <a:endParaRPr lang="ca-ES" sz="8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a-ES" sz="800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Resum destacant els trets més importants del projecte, en relació a l’apartat al qual el treball presentat fa referència</a:t>
            </a:r>
          </a:p>
        </p:txBody>
      </p:sp>
      <p:sp>
        <p:nvSpPr>
          <p:cNvPr id="15" name="QuadreDeText 14">
            <a:extLst>
              <a:ext uri="{FF2B5EF4-FFF2-40B4-BE49-F238E27FC236}">
                <a16:creationId xmlns:a16="http://schemas.microsoft.com/office/drawing/2014/main" id="{9ECC3246-D32B-0457-9DFA-2F128148C16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707742" y="818634"/>
            <a:ext cx="46135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b="1" dirty="0">
                <a:latin typeface="Calibri" panose="020F0502020204030204" pitchFamily="34" charset="0"/>
                <a:cs typeface="Calibri" panose="020F0502020204030204" pitchFamily="34" charset="0"/>
              </a:rPr>
              <a:t>TÍTOL DEL PROJECTE: </a:t>
            </a:r>
            <a:r>
              <a:rPr lang="ca-ES" sz="1050" i="1" dirty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(Cal especificar títol del projecte)</a:t>
            </a:r>
            <a:endParaRPr lang="ca-ES" sz="1400" i="1" dirty="0">
              <a:solidFill>
                <a:schemeClr val="bg1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3D09A8-E965-D926-E842-74E6756728E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749300" y="572388"/>
            <a:ext cx="8572500" cy="24624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a-ES" sz="13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FITXA AUTOR     </a:t>
            </a:r>
            <a:r>
              <a:rPr lang="ca-ES" sz="1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1.3</a:t>
            </a:r>
            <a:r>
              <a:rPr lang="ca-ES" sz="95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Qualitat de les estratègies aplicades en favor de la sostenibilitat, eficiència energètica, durabilitat, </a:t>
            </a:r>
            <a:r>
              <a:rPr lang="ca-ES" sz="95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mantenibilitat</a:t>
            </a:r>
            <a:r>
              <a:rPr lang="ca-ES" sz="95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 optimització de recursos</a:t>
            </a:r>
          </a:p>
        </p:txBody>
      </p:sp>
      <p:pic>
        <p:nvPicPr>
          <p:cNvPr id="17" name="Picture 5">
            <a:extLst>
              <a:ext uri="{FF2B5EF4-FFF2-40B4-BE49-F238E27FC236}">
                <a16:creationId xmlns:a16="http://schemas.microsoft.com/office/drawing/2014/main" id="{C98CAFE8-CC0C-A184-8579-FE8C1BCA480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8775" y="168597"/>
            <a:ext cx="853101" cy="327591"/>
          </a:xfrm>
          <a:prstGeom prst="rect">
            <a:avLst/>
          </a:prstGeom>
        </p:spPr>
      </p:pic>
      <p:pic>
        <p:nvPicPr>
          <p:cNvPr id="19" name="Imatge 18">
            <a:extLst>
              <a:ext uri="{FF2B5EF4-FFF2-40B4-BE49-F238E27FC236}">
                <a16:creationId xmlns:a16="http://schemas.microsoft.com/office/drawing/2014/main" id="{C9B1C7DA-9494-F634-8091-2775A799B14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43" y="191784"/>
            <a:ext cx="1222746" cy="24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88945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l'Office">
  <a:themeElements>
    <a:clrScheme name="Tema de l'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l'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l'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</TotalTime>
  <Words>665</Words>
  <Application>Microsoft Office PowerPoint</Application>
  <PresentationFormat>Paper A4 (210 x 297 mm)</PresentationFormat>
  <Paragraphs>78</Paragraphs>
  <Slides>3</Slides>
  <Notes>0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4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Tema de l'Office</vt:lpstr>
      <vt:lpstr>Presentació del PowerPoint</vt:lpstr>
      <vt:lpstr>Presentació del PowerPoint</vt:lpstr>
      <vt:lpstr>Presentació del PowerPoint</vt:lpstr>
    </vt:vector>
  </TitlesOfParts>
  <Company>IMI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MIRANDA VALLMAJÓ, MONTSE</dc:creator>
  <cp:lastModifiedBy>Millet Vilanova, Pilar</cp:lastModifiedBy>
  <cp:revision>11</cp:revision>
  <dcterms:created xsi:type="dcterms:W3CDTF">2026-03-24T10:55:55Z</dcterms:created>
  <dcterms:modified xsi:type="dcterms:W3CDTF">2026-07-28T12:46:20Z</dcterms:modified>
</cp:coreProperties>
</file>